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9" r:id="rId1"/>
  </p:sldMasterIdLst>
  <p:notesMasterIdLst>
    <p:notesMasterId r:id="rId44"/>
  </p:notesMasterIdLst>
  <p:handoutMasterIdLst>
    <p:handoutMasterId r:id="rId45"/>
  </p:handoutMasterIdLst>
  <p:sldIdLst>
    <p:sldId id="256" r:id="rId2"/>
    <p:sldId id="287" r:id="rId3"/>
    <p:sldId id="288" r:id="rId4"/>
    <p:sldId id="283" r:id="rId5"/>
    <p:sldId id="282" r:id="rId6"/>
    <p:sldId id="259" r:id="rId7"/>
    <p:sldId id="261" r:id="rId8"/>
    <p:sldId id="292" r:id="rId9"/>
    <p:sldId id="260" r:id="rId10"/>
    <p:sldId id="262" r:id="rId11"/>
    <p:sldId id="294" r:id="rId12"/>
    <p:sldId id="293" r:id="rId13"/>
    <p:sldId id="257" r:id="rId14"/>
    <p:sldId id="295" r:id="rId15"/>
    <p:sldId id="289" r:id="rId16"/>
    <p:sldId id="284" r:id="rId17"/>
    <p:sldId id="296" r:id="rId18"/>
    <p:sldId id="285" r:id="rId19"/>
    <p:sldId id="280" r:id="rId20"/>
    <p:sldId id="266" r:id="rId21"/>
    <p:sldId id="281" r:id="rId22"/>
    <p:sldId id="267" r:id="rId23"/>
    <p:sldId id="278" r:id="rId24"/>
    <p:sldId id="297" r:id="rId25"/>
    <p:sldId id="269" r:id="rId26"/>
    <p:sldId id="270" r:id="rId27"/>
    <p:sldId id="271" r:id="rId28"/>
    <p:sldId id="273" r:id="rId29"/>
    <p:sldId id="276" r:id="rId30"/>
    <p:sldId id="275" r:id="rId31"/>
    <p:sldId id="300" r:id="rId32"/>
    <p:sldId id="298" r:id="rId33"/>
    <p:sldId id="286" r:id="rId34"/>
    <p:sldId id="299" r:id="rId35"/>
    <p:sldId id="304" r:id="rId36"/>
    <p:sldId id="301" r:id="rId37"/>
    <p:sldId id="302" r:id="rId38"/>
    <p:sldId id="303" r:id="rId39"/>
    <p:sldId id="305" r:id="rId40"/>
    <p:sldId id="306" r:id="rId41"/>
    <p:sldId id="307" r:id="rId42"/>
    <p:sldId id="277" r:id="rId43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D72758C-0C2B-44F6-AFD6-84531CA54B51}" v="119" dt="2018-04-03T14:48:07.245"/>
    <p1510:client id="{3B825512-B08A-454D-AAA5-09C96CF1CA51}" v="8" dt="2018-04-03T15:05:09.421"/>
    <p1510:client id="{F02ACB18-C829-4AE1-95E6-8642CFF0FAFA}" v="23" dt="2018-04-03T15:00:51.45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164" autoAdjust="0"/>
    <p:restoredTop sz="91470" autoAdjust="0"/>
  </p:normalViewPr>
  <p:slideViewPr>
    <p:cSldViewPr snapToGrid="0">
      <p:cViewPr varScale="1">
        <p:scale>
          <a:sx n="78" d="100"/>
          <a:sy n="78" d="100"/>
        </p:scale>
        <p:origin x="53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FFBB158-AB57-4EDA-BCD7-772E75AC53C6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6C430105-500D-4DF6-BF37-B48B042943D6}">
      <dgm:prSet phldrT="[Text]"/>
      <dgm:spPr/>
      <dgm:t>
        <a:bodyPr/>
        <a:lstStyle/>
        <a:p>
          <a:r>
            <a:rPr lang="en-US" dirty="0" smtClean="0"/>
            <a:t>Drill Oil</a:t>
          </a:r>
          <a:endParaRPr lang="en-US" dirty="0"/>
        </a:p>
      </dgm:t>
    </dgm:pt>
    <dgm:pt modelId="{5943D67A-4254-484D-8F78-E4109F14C9C7}" type="parTrans" cxnId="{A7330C6F-E444-4F25-A3F8-BE6B6C3AE458}">
      <dgm:prSet/>
      <dgm:spPr/>
      <dgm:t>
        <a:bodyPr/>
        <a:lstStyle/>
        <a:p>
          <a:endParaRPr lang="en-US"/>
        </a:p>
      </dgm:t>
    </dgm:pt>
    <dgm:pt modelId="{FBD567E6-FD52-4FC7-8ACE-B94CC6F58628}" type="sibTrans" cxnId="{A7330C6F-E444-4F25-A3F8-BE6B6C3AE458}">
      <dgm:prSet/>
      <dgm:spPr/>
      <dgm:t>
        <a:bodyPr/>
        <a:lstStyle/>
        <a:p>
          <a:endParaRPr lang="en-US"/>
        </a:p>
      </dgm:t>
    </dgm:pt>
    <dgm:pt modelId="{F87DD43F-D135-4D4D-9FB9-D3D226A88583}">
      <dgm:prSet phldrT="[Text]"/>
      <dgm:spPr/>
      <dgm:t>
        <a:bodyPr/>
        <a:lstStyle/>
        <a:p>
          <a:r>
            <a:rPr lang="en-US" dirty="0" smtClean="0"/>
            <a:t>Refine Oil</a:t>
          </a:r>
          <a:endParaRPr lang="en-US" dirty="0"/>
        </a:p>
      </dgm:t>
    </dgm:pt>
    <dgm:pt modelId="{68E45CAA-59E9-432B-A74A-5BCDC99C9CC6}" type="parTrans" cxnId="{563B3A8D-1527-4741-A56A-5B4D0F1728C3}">
      <dgm:prSet/>
      <dgm:spPr/>
      <dgm:t>
        <a:bodyPr/>
        <a:lstStyle/>
        <a:p>
          <a:endParaRPr lang="en-US"/>
        </a:p>
      </dgm:t>
    </dgm:pt>
    <dgm:pt modelId="{7BD73FC4-8235-41CF-8975-5DEBCF8D4D7C}" type="sibTrans" cxnId="{563B3A8D-1527-4741-A56A-5B4D0F1728C3}">
      <dgm:prSet/>
      <dgm:spPr/>
      <dgm:t>
        <a:bodyPr/>
        <a:lstStyle/>
        <a:p>
          <a:endParaRPr lang="en-US"/>
        </a:p>
      </dgm:t>
    </dgm:pt>
    <dgm:pt modelId="{CF823229-9C13-4BCE-8031-C02D7B9085DC}">
      <dgm:prSet phldrT="[Text]"/>
      <dgm:spPr/>
      <dgm:t>
        <a:bodyPr/>
        <a:lstStyle/>
        <a:p>
          <a:r>
            <a:rPr lang="en-US" dirty="0" smtClean="0"/>
            <a:t>Pellets</a:t>
          </a:r>
          <a:endParaRPr lang="en-US" dirty="0"/>
        </a:p>
      </dgm:t>
    </dgm:pt>
    <dgm:pt modelId="{37B6A547-3EA5-44CF-84E7-98ACC2CCFB6D}" type="parTrans" cxnId="{E1E72E97-AA73-4531-9E37-0BB224FBC8EE}">
      <dgm:prSet/>
      <dgm:spPr/>
      <dgm:t>
        <a:bodyPr/>
        <a:lstStyle/>
        <a:p>
          <a:endParaRPr lang="en-US"/>
        </a:p>
      </dgm:t>
    </dgm:pt>
    <dgm:pt modelId="{0C1C5D7F-F69B-49D0-9EA8-A9229EC00A21}" type="sibTrans" cxnId="{E1E72E97-AA73-4531-9E37-0BB224FBC8EE}">
      <dgm:prSet/>
      <dgm:spPr/>
      <dgm:t>
        <a:bodyPr/>
        <a:lstStyle/>
        <a:p>
          <a:endParaRPr lang="en-US"/>
        </a:p>
      </dgm:t>
    </dgm:pt>
    <dgm:pt modelId="{AE66FDBF-CE3E-419E-B90A-72E7B7B39BF6}">
      <dgm:prSet/>
      <dgm:spPr/>
      <dgm:t>
        <a:bodyPr/>
        <a:lstStyle/>
        <a:p>
          <a:r>
            <a:rPr lang="en-US" dirty="0" smtClean="0"/>
            <a:t>Melt Pellets</a:t>
          </a:r>
          <a:endParaRPr lang="en-US" dirty="0"/>
        </a:p>
      </dgm:t>
    </dgm:pt>
    <dgm:pt modelId="{AB8BB767-C5D5-4263-94CA-F1A52E62C179}" type="parTrans" cxnId="{D7AA0601-C718-401E-AE65-81073902A32A}">
      <dgm:prSet/>
      <dgm:spPr/>
      <dgm:t>
        <a:bodyPr/>
        <a:lstStyle/>
        <a:p>
          <a:endParaRPr lang="en-US"/>
        </a:p>
      </dgm:t>
    </dgm:pt>
    <dgm:pt modelId="{9C364E36-9994-41B9-9A26-D826D6F5239B}" type="sibTrans" cxnId="{D7AA0601-C718-401E-AE65-81073902A32A}">
      <dgm:prSet/>
      <dgm:spPr/>
      <dgm:t>
        <a:bodyPr/>
        <a:lstStyle/>
        <a:p>
          <a:endParaRPr lang="en-US"/>
        </a:p>
      </dgm:t>
    </dgm:pt>
    <dgm:pt modelId="{8AC98886-673A-4D22-9FB2-BACF457FFC74}">
      <dgm:prSet/>
      <dgm:spPr/>
      <dgm:t>
        <a:bodyPr/>
        <a:lstStyle/>
        <a:p>
          <a:r>
            <a:rPr lang="en-US" dirty="0" smtClean="0"/>
            <a:t>Mold into plastic</a:t>
          </a:r>
          <a:endParaRPr lang="en-US" dirty="0"/>
        </a:p>
      </dgm:t>
    </dgm:pt>
    <dgm:pt modelId="{5EF15058-9C13-484C-A43A-28F6D5C624C7}" type="parTrans" cxnId="{3A717707-9309-4C6E-9274-3B8DD9C1B3FF}">
      <dgm:prSet/>
      <dgm:spPr/>
      <dgm:t>
        <a:bodyPr/>
        <a:lstStyle/>
        <a:p>
          <a:endParaRPr lang="en-US"/>
        </a:p>
      </dgm:t>
    </dgm:pt>
    <dgm:pt modelId="{C28150E2-76AB-48F2-AA99-0CAB2728660A}" type="sibTrans" cxnId="{3A717707-9309-4C6E-9274-3B8DD9C1B3FF}">
      <dgm:prSet/>
      <dgm:spPr/>
      <dgm:t>
        <a:bodyPr/>
        <a:lstStyle/>
        <a:p>
          <a:endParaRPr lang="en-US"/>
        </a:p>
      </dgm:t>
    </dgm:pt>
    <dgm:pt modelId="{4997B2F7-A141-4BC9-ACCA-E4E9B18B261F}" type="pres">
      <dgm:prSet presAssocID="{0FFBB158-AB57-4EDA-BCD7-772E75AC53C6}" presName="Name0" presStyleCnt="0">
        <dgm:presLayoutVars>
          <dgm:dir/>
          <dgm:resizeHandles val="exact"/>
        </dgm:presLayoutVars>
      </dgm:prSet>
      <dgm:spPr/>
    </dgm:pt>
    <dgm:pt modelId="{A60F8403-8801-4967-91DA-C7835247FBBE}" type="pres">
      <dgm:prSet presAssocID="{6C430105-500D-4DF6-BF37-B48B042943D6}" presName="parTxOnly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E5DAA8-ED0E-4D47-945E-365E42FBA4AB}" type="pres">
      <dgm:prSet presAssocID="{FBD567E6-FD52-4FC7-8ACE-B94CC6F58628}" presName="parSpace" presStyleCnt="0"/>
      <dgm:spPr/>
    </dgm:pt>
    <dgm:pt modelId="{0B9A8EA6-88F1-4A93-8124-F6E6BB455F83}" type="pres">
      <dgm:prSet presAssocID="{F87DD43F-D135-4D4D-9FB9-D3D226A88583}" presName="parTxOnly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440B8A1-EBFF-48F3-9A8D-A0D70318471E}" type="pres">
      <dgm:prSet presAssocID="{7BD73FC4-8235-41CF-8975-5DEBCF8D4D7C}" presName="parSpace" presStyleCnt="0"/>
      <dgm:spPr/>
    </dgm:pt>
    <dgm:pt modelId="{F68C069D-2BE4-4A6C-808E-F1D24AF6357A}" type="pres">
      <dgm:prSet presAssocID="{CF823229-9C13-4BCE-8031-C02D7B9085DC}" presName="parTxOnly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558CA1-FF7C-453F-84EB-D585AE1FA9FA}" type="pres">
      <dgm:prSet presAssocID="{0C1C5D7F-F69B-49D0-9EA8-A9229EC00A21}" presName="parSpace" presStyleCnt="0"/>
      <dgm:spPr/>
    </dgm:pt>
    <dgm:pt modelId="{F97E3C34-0907-4475-AD3B-9EE467082481}" type="pres">
      <dgm:prSet presAssocID="{AE66FDBF-CE3E-419E-B90A-72E7B7B39BF6}" presName="parTxOnly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DC87FC-CD2C-425F-9BC1-7E9A41180CF2}" type="pres">
      <dgm:prSet presAssocID="{9C364E36-9994-41B9-9A26-D826D6F5239B}" presName="parSpace" presStyleCnt="0"/>
      <dgm:spPr/>
    </dgm:pt>
    <dgm:pt modelId="{F976933D-8905-4366-8490-377034BA9725}" type="pres">
      <dgm:prSet presAssocID="{8AC98886-673A-4D22-9FB2-BACF457FFC74}" presName="parTxOnly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1E72E97-AA73-4531-9E37-0BB224FBC8EE}" srcId="{0FFBB158-AB57-4EDA-BCD7-772E75AC53C6}" destId="{CF823229-9C13-4BCE-8031-C02D7B9085DC}" srcOrd="2" destOrd="0" parTransId="{37B6A547-3EA5-44CF-84E7-98ACC2CCFB6D}" sibTransId="{0C1C5D7F-F69B-49D0-9EA8-A9229EC00A21}"/>
    <dgm:cxn modelId="{BE989304-C9F0-436F-BDF8-0B03F1241ADB}" type="presOf" srcId="{CF823229-9C13-4BCE-8031-C02D7B9085DC}" destId="{F68C069D-2BE4-4A6C-808E-F1D24AF6357A}" srcOrd="0" destOrd="0" presId="urn:microsoft.com/office/officeart/2005/8/layout/hChevron3"/>
    <dgm:cxn modelId="{563B3A8D-1527-4741-A56A-5B4D0F1728C3}" srcId="{0FFBB158-AB57-4EDA-BCD7-772E75AC53C6}" destId="{F87DD43F-D135-4D4D-9FB9-D3D226A88583}" srcOrd="1" destOrd="0" parTransId="{68E45CAA-59E9-432B-A74A-5BCDC99C9CC6}" sibTransId="{7BD73FC4-8235-41CF-8975-5DEBCF8D4D7C}"/>
    <dgm:cxn modelId="{883D3ECC-DAEF-4C81-B6B9-2F8EB28EC415}" type="presOf" srcId="{AE66FDBF-CE3E-419E-B90A-72E7B7B39BF6}" destId="{F97E3C34-0907-4475-AD3B-9EE467082481}" srcOrd="0" destOrd="0" presId="urn:microsoft.com/office/officeart/2005/8/layout/hChevron3"/>
    <dgm:cxn modelId="{3A717707-9309-4C6E-9274-3B8DD9C1B3FF}" srcId="{0FFBB158-AB57-4EDA-BCD7-772E75AC53C6}" destId="{8AC98886-673A-4D22-9FB2-BACF457FFC74}" srcOrd="4" destOrd="0" parTransId="{5EF15058-9C13-484C-A43A-28F6D5C624C7}" sibTransId="{C28150E2-76AB-48F2-AA99-0CAB2728660A}"/>
    <dgm:cxn modelId="{6AE9A1A7-916A-4AB8-9989-25B111E166D1}" type="presOf" srcId="{0FFBB158-AB57-4EDA-BCD7-772E75AC53C6}" destId="{4997B2F7-A141-4BC9-ACCA-E4E9B18B261F}" srcOrd="0" destOrd="0" presId="urn:microsoft.com/office/officeart/2005/8/layout/hChevron3"/>
    <dgm:cxn modelId="{D7AA0601-C718-401E-AE65-81073902A32A}" srcId="{0FFBB158-AB57-4EDA-BCD7-772E75AC53C6}" destId="{AE66FDBF-CE3E-419E-B90A-72E7B7B39BF6}" srcOrd="3" destOrd="0" parTransId="{AB8BB767-C5D5-4263-94CA-F1A52E62C179}" sibTransId="{9C364E36-9994-41B9-9A26-D826D6F5239B}"/>
    <dgm:cxn modelId="{A7330C6F-E444-4F25-A3F8-BE6B6C3AE458}" srcId="{0FFBB158-AB57-4EDA-BCD7-772E75AC53C6}" destId="{6C430105-500D-4DF6-BF37-B48B042943D6}" srcOrd="0" destOrd="0" parTransId="{5943D67A-4254-484D-8F78-E4109F14C9C7}" sibTransId="{FBD567E6-FD52-4FC7-8ACE-B94CC6F58628}"/>
    <dgm:cxn modelId="{7E34BF8C-8C9D-42BF-BC70-789CCE40E10F}" type="presOf" srcId="{F87DD43F-D135-4D4D-9FB9-D3D226A88583}" destId="{0B9A8EA6-88F1-4A93-8124-F6E6BB455F83}" srcOrd="0" destOrd="0" presId="urn:microsoft.com/office/officeart/2005/8/layout/hChevron3"/>
    <dgm:cxn modelId="{57544592-EF88-4879-AC81-85A90319B60E}" type="presOf" srcId="{8AC98886-673A-4D22-9FB2-BACF457FFC74}" destId="{F976933D-8905-4366-8490-377034BA9725}" srcOrd="0" destOrd="0" presId="urn:microsoft.com/office/officeart/2005/8/layout/hChevron3"/>
    <dgm:cxn modelId="{E52AE60A-F1DD-4872-82C1-A83DD5DB62D5}" type="presOf" srcId="{6C430105-500D-4DF6-BF37-B48B042943D6}" destId="{A60F8403-8801-4967-91DA-C7835247FBBE}" srcOrd="0" destOrd="0" presId="urn:microsoft.com/office/officeart/2005/8/layout/hChevron3"/>
    <dgm:cxn modelId="{1725664D-5238-41CB-9FD0-5B9EFD791A88}" type="presParOf" srcId="{4997B2F7-A141-4BC9-ACCA-E4E9B18B261F}" destId="{A60F8403-8801-4967-91DA-C7835247FBBE}" srcOrd="0" destOrd="0" presId="urn:microsoft.com/office/officeart/2005/8/layout/hChevron3"/>
    <dgm:cxn modelId="{F1C8A326-BA8F-4CDE-8896-995139CE1088}" type="presParOf" srcId="{4997B2F7-A141-4BC9-ACCA-E4E9B18B261F}" destId="{AFE5DAA8-ED0E-4D47-945E-365E42FBA4AB}" srcOrd="1" destOrd="0" presId="urn:microsoft.com/office/officeart/2005/8/layout/hChevron3"/>
    <dgm:cxn modelId="{A4559420-6428-4A9C-89B0-E5938EF0885D}" type="presParOf" srcId="{4997B2F7-A141-4BC9-ACCA-E4E9B18B261F}" destId="{0B9A8EA6-88F1-4A93-8124-F6E6BB455F83}" srcOrd="2" destOrd="0" presId="urn:microsoft.com/office/officeart/2005/8/layout/hChevron3"/>
    <dgm:cxn modelId="{26FFE55E-8A72-46C0-9D44-ED8D5DEB94CB}" type="presParOf" srcId="{4997B2F7-A141-4BC9-ACCA-E4E9B18B261F}" destId="{D440B8A1-EBFF-48F3-9A8D-A0D70318471E}" srcOrd="3" destOrd="0" presId="urn:microsoft.com/office/officeart/2005/8/layout/hChevron3"/>
    <dgm:cxn modelId="{B8043CE2-9A51-4701-802B-A0484DD5B4F0}" type="presParOf" srcId="{4997B2F7-A141-4BC9-ACCA-E4E9B18B261F}" destId="{F68C069D-2BE4-4A6C-808E-F1D24AF6357A}" srcOrd="4" destOrd="0" presId="urn:microsoft.com/office/officeart/2005/8/layout/hChevron3"/>
    <dgm:cxn modelId="{0A5B3045-237B-4690-8F0F-A7F4C415FFF6}" type="presParOf" srcId="{4997B2F7-A141-4BC9-ACCA-E4E9B18B261F}" destId="{E7558CA1-FF7C-453F-84EB-D585AE1FA9FA}" srcOrd="5" destOrd="0" presId="urn:microsoft.com/office/officeart/2005/8/layout/hChevron3"/>
    <dgm:cxn modelId="{029190A6-204B-42EA-9997-BBBC4349D7B3}" type="presParOf" srcId="{4997B2F7-A141-4BC9-ACCA-E4E9B18B261F}" destId="{F97E3C34-0907-4475-AD3B-9EE467082481}" srcOrd="6" destOrd="0" presId="urn:microsoft.com/office/officeart/2005/8/layout/hChevron3"/>
    <dgm:cxn modelId="{B4874AEA-251C-40F0-AAB5-6C116C9DABA8}" type="presParOf" srcId="{4997B2F7-A141-4BC9-ACCA-E4E9B18B261F}" destId="{82DC87FC-CD2C-425F-9BC1-7E9A41180CF2}" srcOrd="7" destOrd="0" presId="urn:microsoft.com/office/officeart/2005/8/layout/hChevron3"/>
    <dgm:cxn modelId="{04B9CE91-8CFA-428E-9268-5A41F43509DF}" type="presParOf" srcId="{4997B2F7-A141-4BC9-ACCA-E4E9B18B261F}" destId="{F976933D-8905-4366-8490-377034BA9725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0F8403-8801-4967-91DA-C7835247FBBE}">
      <dsp:nvSpPr>
        <dsp:cNvPr id="0" name=""/>
        <dsp:cNvSpPr/>
      </dsp:nvSpPr>
      <dsp:spPr>
        <a:xfrm>
          <a:off x="929" y="1669323"/>
          <a:ext cx="1813382" cy="72535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346" tIns="50673" rIns="25337" bIns="50673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Drill Oil</a:t>
          </a:r>
          <a:endParaRPr lang="en-US" sz="1900" kern="1200" dirty="0"/>
        </a:p>
      </dsp:txBody>
      <dsp:txXfrm>
        <a:off x="929" y="1669323"/>
        <a:ext cx="1632044" cy="725352"/>
      </dsp:txXfrm>
    </dsp:sp>
    <dsp:sp modelId="{0B9A8EA6-88F1-4A93-8124-F6E6BB455F83}">
      <dsp:nvSpPr>
        <dsp:cNvPr id="0" name=""/>
        <dsp:cNvSpPr/>
      </dsp:nvSpPr>
      <dsp:spPr>
        <a:xfrm>
          <a:off x="1451635" y="1669323"/>
          <a:ext cx="1813382" cy="72535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Refine Oil</a:t>
          </a:r>
          <a:endParaRPr lang="en-US" sz="1900" kern="1200" dirty="0"/>
        </a:p>
      </dsp:txBody>
      <dsp:txXfrm>
        <a:off x="1814311" y="1669323"/>
        <a:ext cx="1088030" cy="725352"/>
      </dsp:txXfrm>
    </dsp:sp>
    <dsp:sp modelId="{F68C069D-2BE4-4A6C-808E-F1D24AF6357A}">
      <dsp:nvSpPr>
        <dsp:cNvPr id="0" name=""/>
        <dsp:cNvSpPr/>
      </dsp:nvSpPr>
      <dsp:spPr>
        <a:xfrm>
          <a:off x="2902341" y="1669323"/>
          <a:ext cx="1813382" cy="72535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Pellets</a:t>
          </a:r>
          <a:endParaRPr lang="en-US" sz="1900" kern="1200" dirty="0"/>
        </a:p>
      </dsp:txBody>
      <dsp:txXfrm>
        <a:off x="3265017" y="1669323"/>
        <a:ext cx="1088030" cy="725352"/>
      </dsp:txXfrm>
    </dsp:sp>
    <dsp:sp modelId="{F97E3C34-0907-4475-AD3B-9EE467082481}">
      <dsp:nvSpPr>
        <dsp:cNvPr id="0" name=""/>
        <dsp:cNvSpPr/>
      </dsp:nvSpPr>
      <dsp:spPr>
        <a:xfrm>
          <a:off x="4353047" y="1669323"/>
          <a:ext cx="1813382" cy="72535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Melt Pellets</a:t>
          </a:r>
          <a:endParaRPr lang="en-US" sz="1900" kern="1200" dirty="0"/>
        </a:p>
      </dsp:txBody>
      <dsp:txXfrm>
        <a:off x="4715723" y="1669323"/>
        <a:ext cx="1088030" cy="725352"/>
      </dsp:txXfrm>
    </dsp:sp>
    <dsp:sp modelId="{F976933D-8905-4366-8490-377034BA9725}">
      <dsp:nvSpPr>
        <dsp:cNvPr id="0" name=""/>
        <dsp:cNvSpPr/>
      </dsp:nvSpPr>
      <dsp:spPr>
        <a:xfrm>
          <a:off x="5803752" y="1669323"/>
          <a:ext cx="1813382" cy="72535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Mold into plastic</a:t>
          </a:r>
          <a:endParaRPr lang="en-US" sz="1900" kern="1200" dirty="0"/>
        </a:p>
      </dsp:txBody>
      <dsp:txXfrm>
        <a:off x="6166428" y="1669323"/>
        <a:ext cx="1088030" cy="7253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4073F18-BE10-409F-A0B3-C13D950A521E}" type="datetimeFigureOut">
              <a:rPr lang="en-US" smtClean="0"/>
              <a:t>5/14/2019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DCCA4A4-7177-4FFF-A1E5-746C1C89DC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7291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80D4ADA-C16F-46A1-BCAE-8F03D7A2778A}" type="datetimeFigureOut">
              <a:rPr lang="en-US" smtClean="0"/>
              <a:t>5/14/2019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C1304A7-FB97-4CD0-A87A-555028350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526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304A7-FB97-4CD0-A87A-55502835017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3252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a picture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304A7-FB97-4CD0-A87A-55502835017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1452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There</a:t>
            </a:r>
            <a:r>
              <a:rPr lang="en-US" baseline="0" dirty="0" smtClean="0"/>
              <a:t> was an article this info came from if you want to elaborate.  It might be to long so we can take out the ones that are not related to water.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304A7-FB97-4CD0-A87A-55502835017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9469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Could</a:t>
            </a:r>
            <a:r>
              <a:rPr lang="en-US" baseline="0" dirty="0" smtClean="0"/>
              <a:t> add slide in on process of making plastic again.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304A7-FB97-4CD0-A87A-55502835017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4482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 through</a:t>
            </a:r>
            <a:r>
              <a:rPr lang="en-US" baseline="0" dirty="0" smtClean="0"/>
              <a:t> the diagram.  Just as previous slides go into energy used and how much water and fossil fuels are used now the impact. This slide should help with CER info.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304A7-FB97-4CD0-A87A-55502835017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7249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Could</a:t>
            </a:r>
            <a:r>
              <a:rPr lang="en-US" baseline="0" dirty="0" smtClean="0"/>
              <a:t> change title to the first statement or just plastics verses FF </a:t>
            </a:r>
            <a:r>
              <a:rPr lang="en-US" baseline="0" dirty="0" err="1" smtClean="0"/>
              <a:t>too.</a:t>
            </a:r>
            <a:r>
              <a:rPr lang="en-US" dirty="0" err="1" smtClean="0"/>
              <a:t>Need</a:t>
            </a:r>
            <a:r>
              <a:rPr lang="en-US" baseline="0" dirty="0" smtClean="0"/>
              <a:t> to go over carbon footprint.  We could put this slide into words instead of using image.. Again info should help them </a:t>
            </a:r>
            <a:r>
              <a:rPr lang="en-US" baseline="0" dirty="0" err="1" smtClean="0"/>
              <a:t>withCER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304A7-FB97-4CD0-A87A-55502835017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8971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Water Pods, Single</a:t>
            </a:r>
            <a:r>
              <a:rPr lang="en-US" baseline="0" dirty="0" smtClean="0"/>
              <a:t> use bags, </a:t>
            </a:r>
            <a:r>
              <a:rPr lang="en-US" baseline="0" dirty="0" err="1" smtClean="0"/>
              <a:t>microplastics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304A7-FB97-4CD0-A87A-55502835017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9601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0C9510-0184-426D-9D97-D42873380D4F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7872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FC0FDD-CF72-43E1-AB99-DDF0BABBCFC7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1077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4FDC2A-D098-4E63-9CAA-689F8DD21EFF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44520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762000"/>
            <a:ext cx="3771900" cy="2857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0" y="3771900"/>
            <a:ext cx="3771900" cy="2857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3924300" y="762000"/>
            <a:ext cx="3771900" cy="5867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80F972-2A6A-416A-A8C2-B7685CC25F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3736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11026BE-6893-4E22-86A9-C0FEAA368754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0675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FE51FA-915A-415E-A965-D0AFCC432CB3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803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9C327CC-5399-484C-B85A-7E57F435A65A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079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4C1DDD3-9052-4EB5-9E23-033A3D9C0153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5373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D8B90B-68FB-4B1A-8BB3-3F3D1F1B36F3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2719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2199F7-09F2-4E87-84F5-D530DB06919E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1508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85B2EF-4019-45B1-9F18-A2F21D53AC42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363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B35E17C-488C-4052-AEE9-DDDBB788CAFF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519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alphaModFix amt="1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texto del patrón</a:t>
            </a:r>
          </a:p>
          <a:p>
            <a:pPr lvl="1"/>
            <a:r>
              <a:rPr lang="es-ES" altLang="en-US" smtClean="0"/>
              <a:t>Segundo nivel</a:t>
            </a:r>
          </a:p>
          <a:p>
            <a:pPr lvl="2"/>
            <a:r>
              <a:rPr lang="es-ES" altLang="en-US" smtClean="0"/>
              <a:t>Tercer nivel</a:t>
            </a:r>
          </a:p>
          <a:p>
            <a:pPr lvl="3"/>
            <a:r>
              <a:rPr lang="es-ES" altLang="en-US" smtClean="0"/>
              <a:t>Cuarto nivel</a:t>
            </a:r>
          </a:p>
          <a:p>
            <a:pPr lvl="4"/>
            <a:r>
              <a:rPr lang="es-ES" altLang="en-U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923C1DD-E6A8-438D-8249-CB9E5C14772E}" type="slidenum">
              <a:rPr kumimoji="0" lang="es-E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486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  <p:sldLayoutId id="2147483881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1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youtube.com/watch?v=IwdUwffecsM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Se12y9hSOM0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1debYHeAHWM" TargetMode="External"/><Relationship Id="rId2" Type="http://schemas.openxmlformats.org/officeDocument/2006/relationships/hyperlink" Target="https://www.youtube.com/watch?v=ljrbtYlku-k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RkQbcrzyAeE" TargetMode="Externa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reenpeace.org/archive-international/en/campaigns/climate-change/coal/Coal-mining-impacts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89661" y="1173364"/>
            <a:ext cx="6858000" cy="165576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6000" dirty="0" smtClean="0"/>
              <a:t>Oil to Plastic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860294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2447" y="676097"/>
            <a:ext cx="75434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Wind Turbines </a:t>
            </a:r>
            <a:r>
              <a:rPr lang="en-US" sz="2800" dirty="0" smtClean="0"/>
              <a:t>- capture </a:t>
            </a:r>
            <a:r>
              <a:rPr lang="en-US" sz="2800" dirty="0"/>
              <a:t>kinetic energy from the wind and generate electricity</a:t>
            </a:r>
            <a:r>
              <a:rPr lang="en-US" sz="2400" dirty="0"/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4109" y="1806677"/>
            <a:ext cx="4641384" cy="371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576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300038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Geothermal</a:t>
            </a:r>
            <a:r>
              <a:rPr lang="en-US" dirty="0" smtClean="0"/>
              <a:t> thermal energy generated and stored in the Earth that can be used to heat homes and generate electricity.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6876" y="1899393"/>
            <a:ext cx="5737123" cy="35883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1" y="2053908"/>
            <a:ext cx="3071352" cy="3433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879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the benefits of renewable resources?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28650" y="2028825"/>
            <a:ext cx="817244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Easily regenerated, can boost economic growth, easily available, supports environment, low maintenance cost, reduce carbon emissions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01772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1463" y="143252"/>
            <a:ext cx="887253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Types of Energy Resources</a:t>
            </a:r>
          </a:p>
          <a:p>
            <a:endParaRPr lang="en-US" sz="2800" dirty="0"/>
          </a:p>
          <a:p>
            <a:r>
              <a:rPr lang="en-US" sz="2800" b="1" u="sng" dirty="0" smtClean="0">
                <a:solidFill>
                  <a:schemeClr val="accent2"/>
                </a:solidFill>
              </a:rPr>
              <a:t>Nonrenewable </a:t>
            </a:r>
            <a:r>
              <a:rPr lang="en-US" sz="2800" dirty="0" smtClean="0"/>
              <a:t>– exist in limited quantities and cannot be replaced quickly, it takes millions of years to replenish the resource.</a:t>
            </a:r>
          </a:p>
          <a:p>
            <a:endParaRPr lang="en-US" sz="2800" dirty="0"/>
          </a:p>
          <a:p>
            <a:r>
              <a:rPr lang="en-US" sz="2800" dirty="0" smtClean="0"/>
              <a:t> - examples: fossil fuels such as </a:t>
            </a:r>
          </a:p>
          <a:p>
            <a:r>
              <a:rPr lang="en-US" sz="2800" dirty="0" smtClean="0"/>
              <a:t>oil, natural gas, coal, and uranium (nuclear energy)</a:t>
            </a:r>
          </a:p>
          <a:p>
            <a:endParaRPr lang="en-US" sz="2800" dirty="0"/>
          </a:p>
          <a:p>
            <a:r>
              <a:rPr lang="en-US" sz="2800" dirty="0" smtClean="0"/>
              <a:t> - problems: creates pollution, </a:t>
            </a:r>
            <a:r>
              <a:rPr lang="en-US" sz="2800" dirty="0"/>
              <a:t>f</a:t>
            </a:r>
            <a:r>
              <a:rPr lang="en-US" sz="2800" dirty="0" smtClean="0"/>
              <a:t>ossil fuels will run out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7731" y="4544457"/>
            <a:ext cx="3371850" cy="1888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119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4000" dirty="0" smtClean="0"/>
              <a:t>What is the impact of Mining/using nonrenewable resources like fossil fuels?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6997338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pPr eaLnBrk="1" hangingPunct="1"/>
            <a:r>
              <a:rPr lang="en-US" altLang="en-US" sz="5400" dirty="0" smtClean="0">
                <a:solidFill>
                  <a:schemeClr val="tx1"/>
                </a:solidFill>
              </a:rPr>
              <a:t>     </a:t>
            </a:r>
            <a:r>
              <a:rPr lang="en-US" altLang="en-US" sz="5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NUCLEAR ENERGY</a:t>
            </a:r>
          </a:p>
        </p:txBody>
      </p:sp>
      <p:sp>
        <p:nvSpPr>
          <p:cNvPr id="13315" name="Rectangle 7"/>
          <p:cNvSpPr>
            <a:spLocks noGrp="1" noChangeArrowheads="1"/>
          </p:cNvSpPr>
          <p:nvPr>
            <p:ph type="body" sz="half" idx="3"/>
          </p:nvPr>
        </p:nvSpPr>
        <p:spPr>
          <a:xfrm>
            <a:off x="3886200" y="1143000"/>
            <a:ext cx="5257800" cy="571500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Nuclear fission uses uranium to create energy, once the uranium is used, it is gone!</a:t>
            </a:r>
          </a:p>
          <a:p>
            <a:pPr marL="0" indent="0" eaLnBrk="1" hangingPunct="1">
              <a:buFontTx/>
              <a:buNone/>
            </a:pPr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By-product highly toxic, it can cause cancer.</a:t>
            </a:r>
          </a:p>
          <a:p>
            <a:pPr marL="0" indent="0" algn="ctr" eaLnBrk="1" hangingPunct="1">
              <a:buFontTx/>
              <a:buNone/>
            </a:pPr>
            <a:endParaRPr lang="en-US" altLang="en-US" sz="700" dirty="0" smtClean="0">
              <a:latin typeface="Berlin Sans FB Demi" panose="020E0802020502020306" pitchFamily="34" charset="0"/>
            </a:endParaRPr>
          </a:p>
        </p:txBody>
      </p:sp>
      <p:pic>
        <p:nvPicPr>
          <p:cNvPr id="56329" name="Picture 9" descr="nuclearpwrplant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725" y="876300"/>
            <a:ext cx="3743325" cy="2857500"/>
          </a:xfr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9771" y="4014787"/>
            <a:ext cx="5477627" cy="235267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876300"/>
            <a:ext cx="3543300" cy="27432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1965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9144000" cy="682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26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71550" y="517525"/>
            <a:ext cx="8229600" cy="1143000"/>
          </a:xfrm>
        </p:spPr>
        <p:txBody>
          <a:bodyPr/>
          <a:lstStyle/>
          <a:p>
            <a:r>
              <a:rPr lang="en-US" dirty="0" smtClean="0"/>
              <a:t>Problems with Fracking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72237" y="793750"/>
            <a:ext cx="2638425" cy="17335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660525"/>
            <a:ext cx="5715000" cy="46196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5294" y="2803525"/>
            <a:ext cx="2152310" cy="3348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6376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5443" y="131148"/>
            <a:ext cx="5205539" cy="3429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599" y="3820344"/>
            <a:ext cx="3712101" cy="24741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83700" y="5643196"/>
            <a:ext cx="3455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Fracking waste pipe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3382" y="609600"/>
            <a:ext cx="3560618" cy="222538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54844" y="2866237"/>
            <a:ext cx="34463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Methane in water due to fracking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75042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025" y="156236"/>
            <a:ext cx="8576513" cy="1320800"/>
          </a:xfrm>
        </p:spPr>
        <p:txBody>
          <a:bodyPr>
            <a:normAutofit fontScale="90000"/>
          </a:bodyPr>
          <a:lstStyle/>
          <a:p>
            <a:r>
              <a:rPr lang="en-US" dirty="0">
                <a:cs typeface="Calibri Light"/>
              </a:rPr>
              <a:t> </a:t>
            </a:r>
            <a:r>
              <a:rPr lang="en-US" dirty="0" smtClean="0">
                <a:cs typeface="Calibri Light"/>
              </a:rPr>
              <a:t>Mining affects </a:t>
            </a:r>
            <a:r>
              <a:rPr lang="en-US" dirty="0">
                <a:cs typeface="Calibri Light"/>
              </a:rPr>
              <a:t>on the environment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454" y="1477036"/>
            <a:ext cx="8926959" cy="3880773"/>
          </a:xfrm>
        </p:spPr>
        <p:txBody>
          <a:bodyPr>
            <a:normAutofit/>
          </a:bodyPr>
          <a:lstStyle/>
          <a:p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Mining</a:t>
            </a:r>
            <a:r>
              <a:rPr lang="en-US" sz="2600" dirty="0">
                <a:latin typeface="Times New Roman" panose="02020603050405020304" pitchFamily="18" charset="0"/>
                <a:ea typeface="Calibri Light"/>
                <a:cs typeface="Times New Roman" panose="02020603050405020304" pitchFamily="18" charset="0"/>
              </a:rPr>
              <a:t>​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explosives are used first in order to break through the </a:t>
            </a:r>
            <a:r>
              <a:rPr lang="en-US" sz="2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surface of 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mining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area. The </a:t>
            </a:r>
            <a:r>
              <a:rPr lang="en-US" sz="2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overburden or ground surface layer 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then </a:t>
            </a:r>
            <a:r>
              <a:rPr lang="en-US" sz="2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removed. 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Once the 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coal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seam is exposed, it is drilled, fractured and thoroughly 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mined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strips</a:t>
            </a:r>
            <a:r>
              <a:rPr lang="en-US" sz="2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3972" y="3636546"/>
            <a:ext cx="4491692" cy="22458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18" y="3417422"/>
            <a:ext cx="3704190" cy="246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3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is Energy used to make a bottle research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D</a:t>
            </a:r>
            <a:r>
              <a:rPr lang="en-US" sz="2800" dirty="0" smtClean="0"/>
              <a:t>iscuss questions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82474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786AD-C771-4BA1-8632-824594DD2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774" y="0"/>
            <a:ext cx="8277439" cy="13208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/>
              </a:rPr>
              <a:t>Mining’s</a:t>
            </a:r>
            <a:r>
              <a:rPr lang="en-US" u="none" strike="noStrike" dirty="0">
                <a:solidFill>
                  <a:srgbClr val="000000"/>
                </a:solidFill>
                <a:latin typeface="Calibri"/>
              </a:rPr>
              <a:t> Environmental </a:t>
            </a:r>
            <a:r>
              <a:rPr lang="en-US" u="none" strike="noStrike" dirty="0" smtClean="0">
                <a:solidFill>
                  <a:srgbClr val="000000"/>
                </a:solidFill>
                <a:latin typeface="Calibri"/>
              </a:rPr>
              <a:t>Impacts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F1CD1B-7656-40B9-BE99-93E51593C2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142" y="978372"/>
            <a:ext cx="9001858" cy="383200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dirty="0" smtClean="0">
                <a:cs typeface="Calibri"/>
              </a:rPr>
              <a:t>Communities </a:t>
            </a:r>
            <a:r>
              <a:rPr lang="en-US" sz="2800" dirty="0">
                <a:cs typeface="Calibri"/>
              </a:rPr>
              <a:t>are forced off their land by expanding mines, coal fires, </a:t>
            </a:r>
            <a:r>
              <a:rPr lang="en-US" sz="2800" dirty="0" smtClean="0">
                <a:cs typeface="Calibri"/>
              </a:rPr>
              <a:t>subsidence (sinking land due to mining), and </a:t>
            </a:r>
            <a:r>
              <a:rPr lang="en-US" sz="2800" dirty="0">
                <a:cs typeface="Calibri"/>
              </a:rPr>
              <a:t>contaminated water supplies. </a:t>
            </a:r>
            <a:endParaRPr lang="en-US" sz="2800" dirty="0" smtClean="0">
              <a:cs typeface="Calibri"/>
            </a:endParaRPr>
          </a:p>
          <a:p>
            <a:r>
              <a:rPr lang="en-US" sz="2800" dirty="0" smtClean="0">
                <a:cs typeface="Calibri"/>
              </a:rPr>
              <a:t>Mining destroys forests </a:t>
            </a:r>
            <a:r>
              <a:rPr lang="en-US" sz="2800" dirty="0">
                <a:cs typeface="Calibri"/>
              </a:rPr>
              <a:t>and soils. </a:t>
            </a:r>
            <a:endParaRPr lang="en-US" sz="2800" dirty="0" smtClean="0">
              <a:cs typeface="Calibri"/>
            </a:endParaRPr>
          </a:p>
          <a:p>
            <a:r>
              <a:rPr lang="en-US" sz="2800" dirty="0" smtClean="0">
                <a:cs typeface="Calibri"/>
              </a:rPr>
              <a:t>But </a:t>
            </a:r>
            <a:r>
              <a:rPr lang="en-US" sz="2800" dirty="0">
                <a:cs typeface="Calibri"/>
              </a:rPr>
              <a:t>once the coal is gone, the problems they leave behind, like acid mine drainage, can persist for </a:t>
            </a:r>
            <a:r>
              <a:rPr lang="en-US" sz="2800" dirty="0" smtClean="0">
                <a:cs typeface="Calibri"/>
              </a:rPr>
              <a:t>decades.</a:t>
            </a:r>
          </a:p>
          <a:p>
            <a:endParaRPr lang="en-US" dirty="0" smtClean="0">
              <a:cs typeface="Calibri"/>
            </a:endParaRPr>
          </a:p>
        </p:txBody>
      </p:sp>
      <p:pic>
        <p:nvPicPr>
          <p:cNvPr id="1028" name="Picture 4" descr="Image result for images of land left after min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958" y="4116200"/>
            <a:ext cx="3452372" cy="2507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72" y="4467953"/>
            <a:ext cx="3684327" cy="219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358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435" y="313286"/>
            <a:ext cx="7835478" cy="13208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cs typeface="Calibri Light"/>
              </a:rPr>
              <a:t>Drilling affects </a:t>
            </a:r>
            <a:r>
              <a:rPr lang="en-US" dirty="0">
                <a:cs typeface="Calibri Light"/>
              </a:rPr>
              <a:t>on the environment.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290" y="1634086"/>
            <a:ext cx="8636547" cy="3880773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Drilling</a:t>
            </a:r>
            <a:r>
              <a:rPr lang="en-US" sz="2800" dirty="0">
                <a:latin typeface="Times New Roman" panose="02020603050405020304" pitchFamily="18" charset="0"/>
                <a:ea typeface="Calibri Light"/>
                <a:cs typeface="Times New Roman" panose="02020603050405020304" pitchFamily="18" charset="0"/>
              </a:rPr>
              <a:t>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-Oil drilling is the process by which tubing is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bored(drilled)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through the Earth's surface. A pump is connected to the tube and the petroleum under the surface is forcibly removed from underground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>
              <a:latin typeface="Calibri Light"/>
              <a:cs typeface="Calibri"/>
            </a:endParaRPr>
          </a:p>
          <a:p>
            <a:endParaRPr lang="en-US" dirty="0"/>
          </a:p>
        </p:txBody>
      </p:sp>
      <p:pic>
        <p:nvPicPr>
          <p:cNvPr id="2054" name="Picture 6" descr="Image result for images of oil drilling rig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834" y="3732136"/>
            <a:ext cx="4026218" cy="2266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oil drilling on la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277" y="3780593"/>
            <a:ext cx="2878570" cy="2293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3330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100ED-BAD5-41CB-9C8C-15010793C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279" y="0"/>
            <a:ext cx="6347713" cy="13208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0000"/>
                </a:solidFill>
                <a:latin typeface="Calibri"/>
              </a:rPr>
              <a:t>Drilling </a:t>
            </a:r>
            <a:r>
              <a:rPr lang="en-US" u="none" strike="noStrike" dirty="0">
                <a:solidFill>
                  <a:srgbClr val="000000"/>
                </a:solidFill>
                <a:latin typeface="Calibri"/>
              </a:rPr>
              <a:t>Environmental 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/>
            </a:r>
            <a:br>
              <a:rPr lang="en-US" dirty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dirty="0">
                <a:solidFill>
                  <a:srgbClr val="000000"/>
                </a:solidFill>
                <a:latin typeface="Calibri"/>
              </a:rPr>
              <a:t>impacts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sz="3600" dirty="0">
                <a:latin typeface="Calibri"/>
                <a:cs typeface="Calibri"/>
              </a:rPr>
              <a:t>(impact of fossil fuels)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D4756F-65F1-4A30-90C7-DA9CC6180E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279" y="1320800"/>
            <a:ext cx="7886700" cy="435133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 dirty="0" smtClean="0">
                <a:cs typeface="Calibri"/>
              </a:rPr>
              <a:t>1</a:t>
            </a:r>
            <a:r>
              <a:rPr lang="en-US" sz="2400" dirty="0">
                <a:cs typeface="Calibri"/>
              </a:rPr>
              <a:t>. Disruption of wildlife migration routes </a:t>
            </a:r>
            <a:endParaRPr lang="en-US" sz="2400" dirty="0" smtClean="0">
              <a:cs typeface="Calibri"/>
            </a:endParaRPr>
          </a:p>
          <a:p>
            <a:pPr marL="0" indent="0">
              <a:buNone/>
            </a:pPr>
            <a:r>
              <a:rPr lang="en-US" sz="2400" dirty="0">
                <a:cs typeface="Calibri"/>
              </a:rPr>
              <a:t> </a:t>
            </a:r>
            <a:r>
              <a:rPr lang="en-US" sz="2400" dirty="0" smtClean="0">
                <a:cs typeface="Calibri"/>
              </a:rPr>
              <a:t>   and </a:t>
            </a:r>
            <a:r>
              <a:rPr lang="en-US" sz="2400" dirty="0">
                <a:cs typeface="Calibri"/>
              </a:rPr>
              <a:t>habitats from noise pollution, traffic and fences</a:t>
            </a:r>
          </a:p>
          <a:p>
            <a:r>
              <a:rPr lang="en-US" sz="2400" dirty="0">
                <a:cs typeface="Calibri"/>
              </a:rPr>
              <a:t>2. Oil spills on land and offshore drilling sites</a:t>
            </a:r>
          </a:p>
          <a:p>
            <a:r>
              <a:rPr lang="en-US" sz="2400" dirty="0">
                <a:cs typeface="Calibri"/>
              </a:rPr>
              <a:t>3. Landscape changes from well pads and roads</a:t>
            </a:r>
          </a:p>
          <a:p>
            <a:r>
              <a:rPr lang="en-US" sz="2400" dirty="0">
                <a:cs typeface="Calibri"/>
              </a:rPr>
              <a:t>4. Oil and gas infrastructure and traffic spoil peaceful settings for visitors</a:t>
            </a:r>
          </a:p>
          <a:p>
            <a:r>
              <a:rPr lang="en-US" sz="2400" dirty="0">
                <a:cs typeface="Calibri"/>
              </a:rPr>
              <a:t>5. Haze, toxic chemicals and dust pollute the air and water</a:t>
            </a:r>
          </a:p>
          <a:p>
            <a:r>
              <a:rPr lang="en-US" sz="2400" dirty="0">
                <a:cs typeface="Calibri"/>
              </a:rPr>
              <a:t>6. Machinery, gas flares and light pollution disrupt scenic views and clear night skies</a:t>
            </a:r>
          </a:p>
          <a:p>
            <a:r>
              <a:rPr lang="en-US" sz="2400" dirty="0">
                <a:cs typeface="Calibri"/>
              </a:rPr>
              <a:t>7. Dangerous methane emissions contribute to climate </a:t>
            </a:r>
            <a:r>
              <a:rPr lang="en-US" sz="2400" dirty="0" smtClean="0">
                <a:cs typeface="Calibri"/>
              </a:rPr>
              <a:t>change </a:t>
            </a:r>
            <a:endParaRPr lang="en-US" sz="2400" dirty="0">
              <a:cs typeface="Calibri"/>
            </a:endParaRPr>
          </a:p>
        </p:txBody>
      </p:sp>
      <p:pic>
        <p:nvPicPr>
          <p:cNvPr id="4" name="Picture 4" descr="A lizard on a rocky beach&#10;&#10;Description generated with very high confidence">
            <a:extLst>
              <a:ext uri="{FF2B5EF4-FFF2-40B4-BE49-F238E27FC236}">
                <a16:creationId xmlns:a16="http://schemas.microsoft.com/office/drawing/2014/main" id="{95D26AAC-5EAB-4FFD-A72F-36737F5E01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1325" y="-630"/>
            <a:ext cx="2454934" cy="1784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732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28601" y="0"/>
            <a:ext cx="9269361" cy="1143000"/>
          </a:xfrm>
        </p:spPr>
        <p:txBody>
          <a:bodyPr/>
          <a:lstStyle/>
          <a:p>
            <a:r>
              <a:rPr lang="en-US" dirty="0" smtClean="0"/>
              <a:t>Recap: Cons for using fossil fuels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0210" y="907026"/>
            <a:ext cx="7060550" cy="3880773"/>
          </a:xfrm>
        </p:spPr>
        <p:txBody>
          <a:bodyPr>
            <a:noAutofit/>
          </a:bodyPr>
          <a:lstStyle/>
          <a:p>
            <a:r>
              <a:rPr lang="en-US" sz="2800" dirty="0" smtClean="0"/>
              <a:t>Non renewable</a:t>
            </a:r>
          </a:p>
          <a:p>
            <a:r>
              <a:rPr lang="en-US" sz="2800" dirty="0" smtClean="0"/>
              <a:t>Can pollute ground and surface water</a:t>
            </a:r>
          </a:p>
          <a:p>
            <a:r>
              <a:rPr lang="en-US" sz="2800" dirty="0" smtClean="0"/>
              <a:t>Causes increase amount of CO2  (greenhouse gas)</a:t>
            </a:r>
          </a:p>
          <a:p>
            <a:r>
              <a:rPr lang="en-US" sz="2800" dirty="0" smtClean="0"/>
              <a:t>Causes acid rain with burning of fossil fuels</a:t>
            </a:r>
          </a:p>
          <a:p>
            <a:r>
              <a:rPr lang="en-US" sz="2800" dirty="0" smtClean="0"/>
              <a:t>Health risks to the miners….</a:t>
            </a:r>
          </a:p>
          <a:p>
            <a:r>
              <a:rPr lang="en-US" sz="2800" dirty="0" smtClean="0"/>
              <a:t>The fission of uranium A highly toxic byproduct is produced, causes cancer.</a:t>
            </a:r>
          </a:p>
          <a:p>
            <a:r>
              <a:rPr lang="en-US" sz="2800" dirty="0" smtClean="0"/>
              <a:t>Destroys habitat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46149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If fossil fuels like oil can cause so much problems, why do we use them?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31548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8EC6F-FC2A-4C8C-AF59-0BA8F93F5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096" y="-274740"/>
            <a:ext cx="6347713" cy="1320800"/>
          </a:xfrm>
        </p:spPr>
        <p:txBody>
          <a:bodyPr/>
          <a:lstStyle/>
          <a:p>
            <a:r>
              <a:rPr lang="en-US" sz="2800" dirty="0" smtClean="0"/>
              <a:t>We use oil to make plastic.</a:t>
            </a:r>
            <a:endParaRPr lang="en-US" sz="2800" dirty="0"/>
          </a:p>
        </p:txBody>
      </p:sp>
      <p:pic>
        <p:nvPicPr>
          <p:cNvPr id="5" name="Content Placeholder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08525679-D281-4159-8856-4EC2A7C609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8661"/>
          <a:stretch/>
        </p:blipFill>
        <p:spPr>
          <a:xfrm>
            <a:off x="1219247" y="605290"/>
            <a:ext cx="6774111" cy="4640578"/>
          </a:xfrm>
          <a:prstGeom prst="rect">
            <a:avLst/>
          </a:prstGeom>
        </p:spPr>
      </p:pic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320714146"/>
              </p:ext>
            </p:extLst>
          </p:nvPr>
        </p:nvGraphicFramePr>
        <p:xfrm>
          <a:off x="797272" y="3676177"/>
          <a:ext cx="7618065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48192" y="6067075"/>
            <a:ext cx="89162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Think about the energy used in making and transporting product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87163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97A60BE1-95EA-4CC8-AE9D-D213254D46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86138" y="0"/>
            <a:ext cx="4964117" cy="6629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060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79A77-46ED-42C2-AE16-2E8A455DD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547" y="111247"/>
            <a:ext cx="5321355" cy="1499190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2300" dirty="0" smtClean="0">
                <a:solidFill>
                  <a:srgbClr val="FFFFFF"/>
                </a:solidFill>
              </a:rPr>
              <a:t>How much water and Fossil fuels are used to get 1 liter of water?</a:t>
            </a:r>
            <a:endParaRPr lang="en-US" sz="23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Picture 6" descr="A close up of a bottle&#10;&#10;Description generated with high confidence">
            <a:extLst>
              <a:ext uri="{FF2B5EF4-FFF2-40B4-BE49-F238E27FC236}">
                <a16:creationId xmlns:a16="http://schemas.microsoft.com/office/drawing/2014/main" id="{11FEFBDE-2476-4645-A61E-CC7538FAF9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919" y="1783194"/>
            <a:ext cx="6843442" cy="33118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0012" y="4448687"/>
            <a:ext cx="71004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¼ Oil                    3L of “feed” water                  1L bottled water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(2L to make the bottle, 1L to fill it)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786188" y="5314950"/>
            <a:ext cx="5143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Does this make you think twice before using single use plastic?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18201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6ACA1-6AA5-4BAA-A119-0071BFA1D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4" y="252412"/>
            <a:ext cx="7224216" cy="1320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Reasons </a:t>
            </a:r>
            <a:r>
              <a:rPr lang="en-US" dirty="0"/>
              <a:t>why we should not use single use </a:t>
            </a:r>
            <a:r>
              <a:rPr lang="en-US" dirty="0" smtClean="0"/>
              <a:t>plastics….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608481" y="1583095"/>
            <a:ext cx="534379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Over 70 billion single use plastic water bottles are consumed annually in the US and Europe.</a:t>
            </a:r>
          </a:p>
          <a:p>
            <a:endParaRPr lang="en-US" sz="2400" dirty="0"/>
          </a:p>
          <a:p>
            <a:r>
              <a:rPr lang="en-US" sz="2400" dirty="0" smtClean="0"/>
              <a:t>Bottled water is commonly more expensive than gas.</a:t>
            </a:r>
          </a:p>
          <a:p>
            <a:endParaRPr lang="en-US" sz="2400" dirty="0"/>
          </a:p>
          <a:p>
            <a:r>
              <a:rPr lang="en-US" sz="2400" dirty="0" smtClean="0"/>
              <a:t>By consuming bottled water you are contributing to killing over 1 million sea birds and 100,000 mammals annually who die ingesting or becoming trapped in plastic waste.</a:t>
            </a:r>
          </a:p>
          <a:p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241" y="1797152"/>
            <a:ext cx="3265469" cy="184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878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0F7B7-1EB4-4FD5-83E4-B431A8467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826" y="295701"/>
            <a:ext cx="8041409" cy="1320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More reasons </a:t>
            </a:r>
            <a:r>
              <a:rPr lang="en-US" dirty="0"/>
              <a:t>w</a:t>
            </a:r>
            <a:r>
              <a:rPr lang="en-US" dirty="0" smtClean="0"/>
              <a:t>hy </a:t>
            </a:r>
            <a:r>
              <a:rPr lang="en-US" dirty="0"/>
              <a:t>we should </a:t>
            </a:r>
            <a:r>
              <a:rPr lang="en-US" dirty="0" smtClean="0"/>
              <a:t>not use </a:t>
            </a:r>
            <a:r>
              <a:rPr lang="en-US" dirty="0"/>
              <a:t>single use </a:t>
            </a:r>
            <a:r>
              <a:rPr lang="en-US" dirty="0" smtClean="0"/>
              <a:t>plastics…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397508" y="1455502"/>
            <a:ext cx="6347714" cy="3880773"/>
          </a:xfrm>
        </p:spPr>
        <p:txBody>
          <a:bodyPr>
            <a:normAutofit fontScale="92500" lnSpcReduction="10000"/>
          </a:bodyPr>
          <a:lstStyle/>
          <a:p>
            <a:r>
              <a:rPr lang="en-US" sz="2600" dirty="0" smtClean="0"/>
              <a:t>Made from fossil fuels</a:t>
            </a:r>
          </a:p>
          <a:p>
            <a:r>
              <a:rPr lang="en-US" sz="2600" dirty="0" smtClean="0"/>
              <a:t>Huge carbon foot print (how much carbon is emitted)</a:t>
            </a:r>
          </a:p>
          <a:p>
            <a:r>
              <a:rPr lang="en-US" sz="2600" dirty="0" smtClean="0"/>
              <a:t>Will still be here in hundreds of years…it takes 500 years to degrade</a:t>
            </a:r>
          </a:p>
          <a:p>
            <a:r>
              <a:rPr lang="en-US" sz="2600" dirty="0" smtClean="0"/>
              <a:t>Only a tiny percentage is recycled</a:t>
            </a:r>
          </a:p>
          <a:p>
            <a:r>
              <a:rPr lang="en-US" sz="2600" dirty="0" smtClean="0"/>
              <a:t>Leaches toxins into food and drink</a:t>
            </a:r>
          </a:p>
          <a:p>
            <a:r>
              <a:rPr lang="en-US" sz="2600" dirty="0" smtClean="0"/>
              <a:t>Causes hormone disruptions and cancers</a:t>
            </a:r>
          </a:p>
          <a:p>
            <a:r>
              <a:rPr lang="en-US" sz="2600" dirty="0" smtClean="0"/>
              <a:t>Enters our food chain through micro plastics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3339" t="82454"/>
          <a:stretch/>
        </p:blipFill>
        <p:spPr>
          <a:xfrm>
            <a:off x="3372758" y="5336275"/>
            <a:ext cx="5524119" cy="1266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65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Oil to Plastic (9:06min)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9086" y="5059363"/>
            <a:ext cx="6347714" cy="42703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/>
              <a:t>https://www.youtube.com/watch?v=IwdUwffecsM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8187" y="1417638"/>
            <a:ext cx="5429250" cy="352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720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33F67-0634-4134-8A58-787320CE9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88" y="295702"/>
            <a:ext cx="8772525" cy="1320800"/>
          </a:xfrm>
        </p:spPr>
        <p:txBody>
          <a:bodyPr>
            <a:normAutofit fontScale="90000"/>
          </a:bodyPr>
          <a:lstStyle/>
          <a:p>
            <a:r>
              <a:rPr lang="en-US" dirty="0">
                <a:cs typeface="Calibri Light"/>
              </a:rPr>
              <a:t>What does environmental friendly mean?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63C7EB-8240-4A11-88F9-8FAC320D95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588" y="1616502"/>
            <a:ext cx="9015412" cy="388077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800" b="1" dirty="0" smtClean="0">
                <a:cs typeface="Calibri"/>
              </a:rPr>
              <a:t>Environmentally friendly</a:t>
            </a:r>
            <a:r>
              <a:rPr lang="en-US" sz="2800" dirty="0" smtClean="0">
                <a:cs typeface="Calibri"/>
              </a:rPr>
              <a:t> or environment-</a:t>
            </a:r>
            <a:r>
              <a:rPr lang="en-US" sz="2800" b="1" dirty="0" smtClean="0">
                <a:cs typeface="Calibri"/>
              </a:rPr>
              <a:t>friendly</a:t>
            </a:r>
            <a:r>
              <a:rPr lang="en-US" sz="2800" dirty="0" smtClean="0">
                <a:cs typeface="Calibri"/>
              </a:rPr>
              <a:t>, (also referred to as </a:t>
            </a:r>
            <a:r>
              <a:rPr lang="en-US" sz="2800" b="1" dirty="0" smtClean="0">
                <a:cs typeface="Calibri"/>
              </a:rPr>
              <a:t>eco</a:t>
            </a:r>
            <a:r>
              <a:rPr lang="en-US" sz="2800" dirty="0" smtClean="0">
                <a:cs typeface="Calibri"/>
              </a:rPr>
              <a:t>-</a:t>
            </a:r>
            <a:r>
              <a:rPr lang="en-US" sz="2800" b="1" dirty="0" smtClean="0">
                <a:cs typeface="Calibri"/>
              </a:rPr>
              <a:t>friendly</a:t>
            </a:r>
            <a:r>
              <a:rPr lang="en-US" sz="2800" dirty="0" smtClean="0">
                <a:cs typeface="Calibri"/>
              </a:rPr>
              <a:t>, nature-</a:t>
            </a:r>
            <a:r>
              <a:rPr lang="en-US" sz="2800" b="1" dirty="0" smtClean="0">
                <a:cs typeface="Calibri"/>
              </a:rPr>
              <a:t>friendly</a:t>
            </a:r>
            <a:r>
              <a:rPr lang="en-US" sz="2800" dirty="0" smtClean="0">
                <a:cs typeface="Calibri"/>
              </a:rPr>
              <a:t>, and green) are sustainability and marketing terms referring to goods and services, laws, guidelines and policies that claim reduced, minimal, or no harm upon ecosystems or the environment.</a:t>
            </a:r>
          </a:p>
          <a:p>
            <a:r>
              <a:rPr lang="en-US" sz="2800" dirty="0" smtClean="0">
                <a:cs typeface="Calibri Light"/>
              </a:rPr>
              <a:t>Whenever we process goods we need to think about what</a:t>
            </a:r>
            <a:r>
              <a:rPr lang="en-US" sz="2800" dirty="0">
                <a:cs typeface="Calibri Light"/>
              </a:rPr>
              <a:t> are the potential impacts on </a:t>
            </a:r>
            <a:r>
              <a:rPr lang="en-US" sz="2800" dirty="0" smtClean="0">
                <a:cs typeface="Calibri Light"/>
              </a:rPr>
              <a:t>water and how can we reduce our impact on the environment.</a:t>
            </a:r>
            <a:endParaRPr lang="en-US" sz="2800" dirty="0" smtClean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0121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Reminder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4437" y="1417638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You will have a Quiz next class!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89048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Will eco-designed single use water bottles have much of an impact on protecting the environment?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352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Comparison of old bottle and new eco designed bottle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038" y="1325234"/>
            <a:ext cx="6534904" cy="5050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8894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5" y="0"/>
            <a:ext cx="8229600" cy="1143000"/>
          </a:xfrm>
        </p:spPr>
        <p:txBody>
          <a:bodyPr/>
          <a:lstStyle/>
          <a:p>
            <a:r>
              <a:rPr lang="en-US" dirty="0" smtClean="0"/>
              <a:t>Eco design features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378" y="1120378"/>
            <a:ext cx="4182368" cy="4525963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4410920" y="1320006"/>
            <a:ext cx="4733080" cy="402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39831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2792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Taste Test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/>
              <a:t>Which water do you prefer,</a:t>
            </a:r>
          </a:p>
          <a:p>
            <a:pPr marL="0" indent="0" algn="ctr">
              <a:buNone/>
            </a:pPr>
            <a:r>
              <a:rPr lang="en-US" dirty="0" smtClean="0"/>
              <a:t>water A or water B?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4712" y="3043236"/>
            <a:ext cx="2957514" cy="2957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3690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The Story of Stuff Bottle Water (8min)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https://www.youtube.com/watch?v=Se12y9hSOM0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31907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Video: Plastic Paradise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Please complete your worksheet while you watch the video.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91782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Group Reading and Share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Your group will be given an article to read, you need to discuss the article with your group, then share what you have learned with the class.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2676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2845" y="0"/>
            <a:ext cx="6347713" cy="1320800"/>
          </a:xfrm>
        </p:spPr>
        <p:txBody>
          <a:bodyPr>
            <a:noAutofit/>
          </a:bodyPr>
          <a:lstStyle/>
          <a:p>
            <a:r>
              <a:rPr lang="en-US" sz="2800" dirty="0" smtClean="0"/>
              <a:t>What are the different types of energy and </a:t>
            </a:r>
            <a:r>
              <a:rPr lang="en-US" sz="2800" dirty="0"/>
              <a:t>w</a:t>
            </a:r>
            <a:r>
              <a:rPr lang="en-US" sz="2800" dirty="0" smtClean="0"/>
              <a:t>hich one do we use the most?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5390" y="1571336"/>
            <a:ext cx="5762625" cy="428625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7131845" y="1099849"/>
            <a:ext cx="1128713" cy="1271587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1875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Engineering Task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Design a Solution to the Great Pacific Garbage Patch.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	**Descriptive text is key</a:t>
            </a:r>
            <a:r>
              <a:rPr lang="en-US" dirty="0" smtClean="0"/>
              <a:t>**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Watch the video’s to get </a:t>
            </a:r>
            <a:r>
              <a:rPr lang="en-US" smtClean="0"/>
              <a:t>some ideas…..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772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 of Solutions to water pollution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Marine Litter Extraction</a:t>
            </a:r>
            <a:r>
              <a:rPr lang="en-US" dirty="0" smtClean="0"/>
              <a:t> </a:t>
            </a:r>
            <a:r>
              <a:rPr lang="en-US" sz="1800" dirty="0" smtClean="0"/>
              <a:t>watch from 7:20 </a:t>
            </a:r>
            <a:r>
              <a:rPr lang="en-US" sz="1800" dirty="0" smtClean="0">
                <a:hlinkClick r:id="rId2"/>
              </a:rPr>
              <a:t>–</a:t>
            </a:r>
            <a:r>
              <a:rPr lang="en-US" sz="1800" dirty="0" smtClean="0"/>
              <a:t> 10:20</a:t>
            </a:r>
          </a:p>
          <a:p>
            <a:endParaRPr lang="en-US" sz="1800" dirty="0">
              <a:hlinkClick r:id="rId2"/>
            </a:endParaRPr>
          </a:p>
          <a:p>
            <a:r>
              <a:rPr lang="en-US" dirty="0" smtClean="0">
                <a:hlinkClick r:id="rId3"/>
              </a:rPr>
              <a:t>Floating Bin</a:t>
            </a:r>
            <a:r>
              <a:rPr lang="en-US" dirty="0" smtClean="0"/>
              <a:t>  </a:t>
            </a:r>
            <a:r>
              <a:rPr lang="en-US" sz="1800" dirty="0" smtClean="0"/>
              <a:t>56 seconds long</a:t>
            </a:r>
          </a:p>
          <a:p>
            <a:endParaRPr lang="en-US" sz="1800" dirty="0">
              <a:hlinkClick r:id="rId4"/>
            </a:endParaRPr>
          </a:p>
          <a:p>
            <a:r>
              <a:rPr lang="en-US" dirty="0" smtClean="0">
                <a:hlinkClick r:id="rId4"/>
              </a:rPr>
              <a:t>Solar Powered Water Wheel </a:t>
            </a:r>
            <a:r>
              <a:rPr lang="en-US" dirty="0" smtClean="0"/>
              <a:t>  </a:t>
            </a:r>
            <a:r>
              <a:rPr lang="en-US" sz="1800" dirty="0" smtClean="0"/>
              <a:t>4:44 long</a:t>
            </a:r>
          </a:p>
          <a:p>
            <a:endParaRPr lang="en-US" sz="1800" dirty="0">
              <a:hlinkClick r:id="rId2"/>
            </a:endParaRPr>
          </a:p>
          <a:p>
            <a:endParaRPr lang="en-US" sz="1800" dirty="0" smtClean="0">
              <a:hlinkClick r:id="rId2"/>
            </a:endParaRPr>
          </a:p>
          <a:p>
            <a:pPr marL="0" indent="0">
              <a:buNone/>
            </a:pPr>
            <a:endParaRPr lang="en-US" sz="1800" dirty="0" smtClean="0">
              <a:hlinkClick r:id="rId2"/>
            </a:endParaRPr>
          </a:p>
        </p:txBody>
      </p:sp>
    </p:spTree>
    <p:extLst>
      <p:ext uri="{BB962C8B-B14F-4D97-AF65-F5344CB8AC3E}">
        <p14:creationId xmlns:p14="http://schemas.microsoft.com/office/powerpoint/2010/main" val="3038796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BE849-D7F4-438D-A518-7F1497237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Bibliography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46F23D-38F9-4080-BF88-38B24D23D8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  <a:hlinkClick r:id="rId2"/>
              </a:rPr>
              <a:t>https://www.greenpeace.org/archive-international/en/campaigns/climate-change/coal/Coal-mining-impacts/</a:t>
            </a:r>
            <a:endParaRPr lang="en-US">
              <a:cs typeface="Calibri"/>
            </a:endParaRPr>
          </a:p>
          <a:p>
            <a:r>
              <a:rPr lang="en-US" dirty="0">
                <a:cs typeface="Calibri"/>
              </a:rPr>
              <a:t>https://wilderness.org/seven-ways-oil-and-gas-drilling-bad-news-environment</a:t>
            </a:r>
          </a:p>
        </p:txBody>
      </p:sp>
    </p:spTree>
    <p:extLst>
      <p:ext uri="{BB962C8B-B14F-4D97-AF65-F5344CB8AC3E}">
        <p14:creationId xmlns:p14="http://schemas.microsoft.com/office/powerpoint/2010/main" val="556169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3364" y="302201"/>
            <a:ext cx="603885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Types of Energy Resources</a:t>
            </a:r>
          </a:p>
          <a:p>
            <a:endParaRPr lang="en-US" sz="2800" dirty="0"/>
          </a:p>
          <a:p>
            <a:r>
              <a:rPr lang="en-US" sz="2800" b="1" u="sng" dirty="0">
                <a:solidFill>
                  <a:schemeClr val="accent2"/>
                </a:solidFill>
              </a:rPr>
              <a:t>R</a:t>
            </a:r>
            <a:r>
              <a:rPr lang="en-US" sz="2800" b="1" u="sng" dirty="0" smtClean="0">
                <a:solidFill>
                  <a:schemeClr val="accent2"/>
                </a:solidFill>
              </a:rPr>
              <a:t>enewable </a:t>
            </a:r>
            <a:r>
              <a:rPr lang="en-US" sz="2800" dirty="0" smtClean="0"/>
              <a:t>–Can be replaced in a short amount of time</a:t>
            </a:r>
            <a:endParaRPr lang="en-US" sz="2800" dirty="0"/>
          </a:p>
          <a:p>
            <a:r>
              <a:rPr lang="en-US" sz="2800" dirty="0" smtClean="0"/>
              <a:t> - examples: hydroelectric, solar, geothermal, biomass, nuclear fusion, and wind</a:t>
            </a:r>
            <a:endParaRPr lang="en-US" sz="2800" dirty="0"/>
          </a:p>
          <a:p>
            <a:r>
              <a:rPr lang="en-US" sz="2800" dirty="0" smtClean="0"/>
              <a:t> -benefits: creates little to no pollution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5089" y="1428750"/>
            <a:ext cx="2543174" cy="2543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289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90086" y="816967"/>
            <a:ext cx="758252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Hydroelectric</a:t>
            </a:r>
            <a:r>
              <a:rPr lang="en-US" sz="2800" dirty="0"/>
              <a:t> -electricity generated using the </a:t>
            </a:r>
            <a:endParaRPr lang="en-US" sz="2800" dirty="0" smtClean="0"/>
          </a:p>
          <a:p>
            <a:r>
              <a:rPr lang="en-US" sz="2800" dirty="0" smtClean="0"/>
              <a:t>energy </a:t>
            </a:r>
            <a:r>
              <a:rPr lang="en-US" sz="2800" dirty="0"/>
              <a:t>of moving water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795" y="2157826"/>
            <a:ext cx="3785231" cy="3174198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374474" y="2157826"/>
            <a:ext cx="4689156" cy="3174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945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12688" y="695171"/>
            <a:ext cx="73454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Solar Power </a:t>
            </a:r>
            <a:r>
              <a:rPr lang="en-US" sz="2800" dirty="0" smtClean="0"/>
              <a:t>– Uses solar cells to transfer the energy from the sun into electrical energy</a:t>
            </a:r>
          </a:p>
          <a:p>
            <a:endParaRPr lang="en-US" sz="2800" dirty="0" smtClean="0"/>
          </a:p>
          <a:p>
            <a:r>
              <a:rPr lang="en-US" sz="2800" dirty="0" smtClean="0"/>
              <a:t>Advantages – Free, produces no waste</a:t>
            </a:r>
            <a:endParaRPr lang="en-US" sz="28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7031" y="2886076"/>
            <a:ext cx="4686340" cy="311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068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6863" y="274638"/>
            <a:ext cx="7890273" cy="6303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933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4386" t="5501" r="8514" b="50644"/>
          <a:stretch/>
        </p:blipFill>
        <p:spPr>
          <a:xfrm>
            <a:off x="5074885" y="2318920"/>
            <a:ext cx="3696777" cy="25815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2173" y="427400"/>
            <a:ext cx="851535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Biomass</a:t>
            </a:r>
            <a:r>
              <a:rPr lang="en-US" sz="2800" dirty="0" smtClean="0"/>
              <a:t> </a:t>
            </a:r>
            <a:r>
              <a:rPr lang="en-US" sz="2800" dirty="0"/>
              <a:t>– </a:t>
            </a:r>
            <a:r>
              <a:rPr lang="en-US" sz="2800" dirty="0" smtClean="0"/>
              <a:t>a </a:t>
            </a:r>
            <a:r>
              <a:rPr lang="en-US" sz="2800" dirty="0"/>
              <a:t>renewable energy source derived from organic matter such as wood, crop waste, or </a:t>
            </a:r>
            <a:r>
              <a:rPr lang="en-US" sz="2800" dirty="0" smtClean="0"/>
              <a:t>garbage.  Burned in combustion </a:t>
            </a:r>
            <a:r>
              <a:rPr lang="en-US" sz="2800" dirty="0"/>
              <a:t>facilities </a:t>
            </a:r>
            <a:r>
              <a:rPr lang="en-US" sz="2800" dirty="0" smtClean="0"/>
              <a:t>that generate </a:t>
            </a:r>
            <a:r>
              <a:rPr lang="en-US" sz="2800" dirty="0"/>
              <a:t>heat and </a:t>
            </a:r>
            <a:r>
              <a:rPr lang="en-US" sz="2800" dirty="0" smtClean="0"/>
              <a:t>convert heat into power</a:t>
            </a:r>
            <a:endParaRPr lang="en-US" sz="2800" dirty="0"/>
          </a:p>
          <a:p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4307304" y="4572000"/>
            <a:ext cx="33207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233" y="2232807"/>
            <a:ext cx="4048792" cy="2753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922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16982</TotalTime>
  <Words>1114</Words>
  <Application>Microsoft Office PowerPoint</Application>
  <PresentationFormat>On-screen Show (4:3)</PresentationFormat>
  <Paragraphs>141</Paragraphs>
  <Slides>42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8" baseType="lpstr">
      <vt:lpstr>Arial</vt:lpstr>
      <vt:lpstr>Berlin Sans FB Demi</vt:lpstr>
      <vt:lpstr>Calibri</vt:lpstr>
      <vt:lpstr>Calibri Light</vt:lpstr>
      <vt:lpstr>Times New Roman</vt:lpstr>
      <vt:lpstr>Diseño predeterminado</vt:lpstr>
      <vt:lpstr>PowerPoint Presentation</vt:lpstr>
      <vt:lpstr>How is Energy used to make a bottle research questions</vt:lpstr>
      <vt:lpstr>Oil to Plastic (9:06min)</vt:lpstr>
      <vt:lpstr>What are the different types of energy and which one do we use the most?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are the benefits of renewable resources?</vt:lpstr>
      <vt:lpstr>PowerPoint Presentation</vt:lpstr>
      <vt:lpstr>PowerPoint Presentation</vt:lpstr>
      <vt:lpstr>     NUCLEAR ENERGY</vt:lpstr>
      <vt:lpstr>PowerPoint Presentation</vt:lpstr>
      <vt:lpstr>Problems with Fracking</vt:lpstr>
      <vt:lpstr>PowerPoint Presentation</vt:lpstr>
      <vt:lpstr> Mining affects on the environment</vt:lpstr>
      <vt:lpstr>Mining’s Environmental Impacts</vt:lpstr>
      <vt:lpstr>Drilling affects on the environment.</vt:lpstr>
      <vt:lpstr>Drilling Environmental  impacts (impact of fossil fuels)</vt:lpstr>
      <vt:lpstr>Recap: Cons for using fossil fuels</vt:lpstr>
      <vt:lpstr>PowerPoint Presentation</vt:lpstr>
      <vt:lpstr>We use oil to make plastic.</vt:lpstr>
      <vt:lpstr>PowerPoint Presentation</vt:lpstr>
      <vt:lpstr>How much water and Fossil fuels are used to get 1 liter of water?</vt:lpstr>
      <vt:lpstr>Reasons why we should not use single use plastics….</vt:lpstr>
      <vt:lpstr>More reasons why we should not use single use plastics… </vt:lpstr>
      <vt:lpstr>What does environmental friendly mean?</vt:lpstr>
      <vt:lpstr>Reminder</vt:lpstr>
      <vt:lpstr>CER</vt:lpstr>
      <vt:lpstr>Comparison of old bottle and new eco designed bottle</vt:lpstr>
      <vt:lpstr>Eco design features</vt:lpstr>
      <vt:lpstr>Quiz</vt:lpstr>
      <vt:lpstr>Taste Test</vt:lpstr>
      <vt:lpstr>The Story of Stuff Bottle Water (8min)</vt:lpstr>
      <vt:lpstr>Video: Plastic Paradise</vt:lpstr>
      <vt:lpstr>Group Reading and Share</vt:lpstr>
      <vt:lpstr>Engineering Task</vt:lpstr>
      <vt:lpstr>Examples of Solutions to water pollution </vt:lpstr>
      <vt:lpstr>Bibliography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Cassidy, Christine</dc:creator>
  <cp:lastModifiedBy>Walston, Melissa</cp:lastModifiedBy>
  <cp:revision>127</cp:revision>
  <cp:lastPrinted>2019-05-03T13:20:04Z</cp:lastPrinted>
  <dcterms:modified xsi:type="dcterms:W3CDTF">2019-05-15T00:24:27Z</dcterms:modified>
</cp:coreProperties>
</file>